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0" r:id="rId4"/>
    <p:sldId id="270" r:id="rId5"/>
    <p:sldId id="262" r:id="rId6"/>
    <p:sldId id="263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3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Membership Totals</a:t>
            </a:r>
          </a:p>
        </c:rich>
      </c:tx>
      <c:layout>
        <c:manualLayout>
          <c:xMode val="edge"/>
          <c:yMode val="edge"/>
          <c:x val="0.3870759019363607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8B-4E31-8B9B-4C364845A4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8B-4E31-8B9B-4C364845A4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8B-4E31-8B9B-4C364845A4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2460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8B-4E31-8B9B-4C364845A4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2326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18-4332-AB2B-D1B7E5F0DE8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3E-46A2-B9C6-6A6C3AAE6C7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2446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BD-49CD-88C6-1423A729CC64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2448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BB-4465-97F6-222FFC0DB171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Membership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2585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6-4455-93B9-FACAE183F8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516208"/>
        <c:axId val="425903912"/>
      </c:barChart>
      <c:catAx>
        <c:axId val="42651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903912"/>
        <c:crosses val="autoZero"/>
        <c:auto val="1"/>
        <c:lblAlgn val="ctr"/>
        <c:lblOffset val="100"/>
        <c:noMultiLvlLbl val="0"/>
      </c:catAx>
      <c:valAx>
        <c:axId val="425903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51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000" dirty="0" err="1"/>
              <a:t>CANSail</a:t>
            </a:r>
            <a:r>
              <a:rPr lang="en-CA" sz="2000" baseline="0" dirty="0"/>
              <a:t> Participant Numbers</a:t>
            </a:r>
            <a:endParaRPr lang="en-CA" sz="2000" dirty="0"/>
          </a:p>
        </c:rich>
      </c:tx>
      <c:layout>
        <c:manualLayout>
          <c:xMode val="edge"/>
          <c:yMode val="edge"/>
          <c:x val="0.3080999136787547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PowerPoint]Sheet1'!$B$1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'[Chart in Microsoft PowerPoint]Sheet1'!$B$2:$B$6</c:f>
              <c:numCache>
                <c:formatCode>General</c:formatCode>
                <c:ptCount val="5"/>
                <c:pt idx="0">
                  <c:v>237</c:v>
                </c:pt>
                <c:pt idx="1">
                  <c:v>609</c:v>
                </c:pt>
                <c:pt idx="2">
                  <c:v>804</c:v>
                </c:pt>
                <c:pt idx="3">
                  <c:v>949</c:v>
                </c:pt>
                <c:pt idx="4">
                  <c:v>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31-4C64-8A92-EC1ACD96A422}"/>
            </c:ext>
          </c:extLst>
        </c:ser>
        <c:ser>
          <c:idx val="1"/>
          <c:order val="1"/>
          <c:tx>
            <c:strRef>
              <c:f>'[Chart in Microsoft PowerPoint]Sheet1'!$C$1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'[Chart in Microsoft PowerPoint]Sheet1'!$C$2:$C$6</c:f>
              <c:numCache>
                <c:formatCode>General</c:formatCode>
                <c:ptCount val="5"/>
                <c:pt idx="0">
                  <c:v>176</c:v>
                </c:pt>
                <c:pt idx="1">
                  <c:v>452</c:v>
                </c:pt>
                <c:pt idx="2">
                  <c:v>618</c:v>
                </c:pt>
                <c:pt idx="3">
                  <c:v>690</c:v>
                </c:pt>
                <c:pt idx="4">
                  <c:v>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31-4C64-8A92-EC1ACD96A422}"/>
            </c:ext>
          </c:extLst>
        </c:ser>
        <c:ser>
          <c:idx val="2"/>
          <c:order val="2"/>
          <c:tx>
            <c:strRef>
              <c:f>'[Chart in Microsoft PowerPoint]Sheet1'!$D$1</c:f>
              <c:strCache>
                <c:ptCount val="1"/>
                <c:pt idx="0">
                  <c:v>Unspecified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'[Chart in Microsoft PowerPoint]Sheet1'!$D$2:$D$6</c:f>
              <c:numCache>
                <c:formatCode>General</c:formatCode>
                <c:ptCount val="5"/>
                <c:pt idx="0">
                  <c:v>636</c:v>
                </c:pt>
                <c:pt idx="1">
                  <c:v>436</c:v>
                </c:pt>
                <c:pt idx="2">
                  <c:v>287</c:v>
                </c:pt>
                <c:pt idx="3">
                  <c:v>150</c:v>
                </c:pt>
                <c:pt idx="4">
                  <c:v>244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31-4C64-8A92-EC1ACD96A422}"/>
            </c:ext>
          </c:extLst>
        </c:ser>
        <c:ser>
          <c:idx val="3"/>
          <c:order val="3"/>
          <c:tx>
            <c:strRef>
              <c:f>'[Chart in Microsoft PowerPoint]Sheet1'!$E$1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'[Chart in Microsoft PowerPoint]Sheet1'!$E$2:$E$6</c:f>
              <c:numCache>
                <c:formatCode>General</c:formatCode>
                <c:ptCount val="5"/>
                <c:pt idx="0">
                  <c:v>1049</c:v>
                </c:pt>
                <c:pt idx="1">
                  <c:v>1497</c:v>
                </c:pt>
                <c:pt idx="2">
                  <c:v>1709</c:v>
                </c:pt>
                <c:pt idx="3">
                  <c:v>1789</c:v>
                </c:pt>
                <c:pt idx="4">
                  <c:v>1787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31-4C64-8A92-EC1ACD96A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32501103"/>
        <c:axId val="1432501583"/>
      </c:barChart>
      <c:catAx>
        <c:axId val="1432501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501583"/>
        <c:crosses val="autoZero"/>
        <c:auto val="1"/>
        <c:lblAlgn val="ctr"/>
        <c:lblOffset val="100"/>
        <c:noMultiLvlLbl val="0"/>
      </c:catAx>
      <c:valAx>
        <c:axId val="1432501583"/>
        <c:scaling>
          <c:orientation val="minMax"/>
          <c:max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501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baseline="0" dirty="0"/>
              <a:t>2021– 2024  </a:t>
            </a:r>
            <a:r>
              <a:rPr lang="en-CA" dirty="0" err="1"/>
              <a:t>CANSail</a:t>
            </a:r>
            <a:r>
              <a:rPr lang="en-CA" dirty="0"/>
              <a:t> Participant</a:t>
            </a:r>
            <a:r>
              <a:rPr lang="en-CA" baseline="0" dirty="0"/>
              <a:t> Numbers By Club</a:t>
            </a:r>
            <a:endParaRPr lang="en-CA" dirty="0"/>
          </a:p>
        </c:rich>
      </c:tx>
      <c:layout>
        <c:manualLayout>
          <c:xMode val="edge"/>
          <c:yMode val="edge"/>
          <c:x val="0.270321867574583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Hubbards</c:v>
                </c:pt>
                <c:pt idx="1">
                  <c:v>Lunenburg</c:v>
                </c:pt>
                <c:pt idx="2">
                  <c:v>Chester</c:v>
                </c:pt>
                <c:pt idx="3">
                  <c:v>Waegwoltic</c:v>
                </c:pt>
                <c:pt idx="4">
                  <c:v>Dartmouth</c:v>
                </c:pt>
                <c:pt idx="5">
                  <c:v>St. Margarets</c:v>
                </c:pt>
                <c:pt idx="6">
                  <c:v>Bedford</c:v>
                </c:pt>
                <c:pt idx="7">
                  <c:v>Petpeswick</c:v>
                </c:pt>
                <c:pt idx="8">
                  <c:v>RNSYS</c:v>
                </c:pt>
                <c:pt idx="9">
                  <c:v>Northern</c:v>
                </c:pt>
                <c:pt idx="10">
                  <c:v>Bras d'Or</c:v>
                </c:pt>
                <c:pt idx="11">
                  <c:v>Ben Eoin</c:v>
                </c:pt>
                <c:pt idx="12">
                  <c:v>Shelburne</c:v>
                </c:pt>
                <c:pt idx="13">
                  <c:v>Armdale</c:v>
                </c:pt>
                <c:pt idx="14">
                  <c:v>LaHave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184</c:v>
                </c:pt>
                <c:pt idx="1">
                  <c:v>191</c:v>
                </c:pt>
                <c:pt idx="2">
                  <c:v>118</c:v>
                </c:pt>
                <c:pt idx="3">
                  <c:v>203</c:v>
                </c:pt>
                <c:pt idx="4">
                  <c:v>73</c:v>
                </c:pt>
                <c:pt idx="5">
                  <c:v>148</c:v>
                </c:pt>
                <c:pt idx="6">
                  <c:v>126</c:v>
                </c:pt>
                <c:pt idx="7">
                  <c:v>51</c:v>
                </c:pt>
                <c:pt idx="8">
                  <c:v>177</c:v>
                </c:pt>
                <c:pt idx="9">
                  <c:v>51</c:v>
                </c:pt>
                <c:pt idx="10">
                  <c:v>53</c:v>
                </c:pt>
                <c:pt idx="11">
                  <c:v>58</c:v>
                </c:pt>
                <c:pt idx="1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A-4E5D-887E-5455A34E25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Hubbards</c:v>
                </c:pt>
                <c:pt idx="1">
                  <c:v>Lunenburg</c:v>
                </c:pt>
                <c:pt idx="2">
                  <c:v>Chester</c:v>
                </c:pt>
                <c:pt idx="3">
                  <c:v>Waegwoltic</c:v>
                </c:pt>
                <c:pt idx="4">
                  <c:v>Dartmouth</c:v>
                </c:pt>
                <c:pt idx="5">
                  <c:v>St. Margarets</c:v>
                </c:pt>
                <c:pt idx="6">
                  <c:v>Bedford</c:v>
                </c:pt>
                <c:pt idx="7">
                  <c:v>Petpeswick</c:v>
                </c:pt>
                <c:pt idx="8">
                  <c:v>RNSYS</c:v>
                </c:pt>
                <c:pt idx="9">
                  <c:v>Northern</c:v>
                </c:pt>
                <c:pt idx="10">
                  <c:v>Bras d'Or</c:v>
                </c:pt>
                <c:pt idx="11">
                  <c:v>Ben Eoin</c:v>
                </c:pt>
                <c:pt idx="12">
                  <c:v>Shelburne</c:v>
                </c:pt>
                <c:pt idx="13">
                  <c:v>Armdale</c:v>
                </c:pt>
                <c:pt idx="14">
                  <c:v>LaHave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126</c:v>
                </c:pt>
                <c:pt idx="1">
                  <c:v>201</c:v>
                </c:pt>
                <c:pt idx="2">
                  <c:v>173</c:v>
                </c:pt>
                <c:pt idx="3">
                  <c:v>133</c:v>
                </c:pt>
                <c:pt idx="4">
                  <c:v>141</c:v>
                </c:pt>
                <c:pt idx="5">
                  <c:v>155</c:v>
                </c:pt>
                <c:pt idx="6">
                  <c:v>201</c:v>
                </c:pt>
                <c:pt idx="7">
                  <c:v>56</c:v>
                </c:pt>
                <c:pt idx="8">
                  <c:v>243</c:v>
                </c:pt>
                <c:pt idx="9">
                  <c:v>55</c:v>
                </c:pt>
                <c:pt idx="10">
                  <c:v>60</c:v>
                </c:pt>
                <c:pt idx="11">
                  <c:v>41</c:v>
                </c:pt>
                <c:pt idx="12">
                  <c:v>53</c:v>
                </c:pt>
                <c:pt idx="13">
                  <c:v>60</c:v>
                </c:pt>
                <c:pt idx="1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07-466D-8891-3676AA43F6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Hubbards</c:v>
                </c:pt>
                <c:pt idx="1">
                  <c:v>Lunenburg</c:v>
                </c:pt>
                <c:pt idx="2">
                  <c:v>Chester</c:v>
                </c:pt>
                <c:pt idx="3">
                  <c:v>Waegwoltic</c:v>
                </c:pt>
                <c:pt idx="4">
                  <c:v>Dartmouth</c:v>
                </c:pt>
                <c:pt idx="5">
                  <c:v>St. Margarets</c:v>
                </c:pt>
                <c:pt idx="6">
                  <c:v>Bedford</c:v>
                </c:pt>
                <c:pt idx="7">
                  <c:v>Petpeswick</c:v>
                </c:pt>
                <c:pt idx="8">
                  <c:v>RNSYS</c:v>
                </c:pt>
                <c:pt idx="9">
                  <c:v>Northern</c:v>
                </c:pt>
                <c:pt idx="10">
                  <c:v>Bras d'Or</c:v>
                </c:pt>
                <c:pt idx="11">
                  <c:v>Ben Eoin</c:v>
                </c:pt>
                <c:pt idx="12">
                  <c:v>Shelburne</c:v>
                </c:pt>
                <c:pt idx="13">
                  <c:v>Armdale</c:v>
                </c:pt>
                <c:pt idx="14">
                  <c:v>LaHave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189</c:v>
                </c:pt>
                <c:pt idx="1">
                  <c:v>180</c:v>
                </c:pt>
                <c:pt idx="2">
                  <c:v>110</c:v>
                </c:pt>
                <c:pt idx="3">
                  <c:v>205</c:v>
                </c:pt>
                <c:pt idx="4">
                  <c:v>143</c:v>
                </c:pt>
                <c:pt idx="5">
                  <c:v>170</c:v>
                </c:pt>
                <c:pt idx="6">
                  <c:v>156</c:v>
                </c:pt>
                <c:pt idx="7">
                  <c:v>41</c:v>
                </c:pt>
                <c:pt idx="8">
                  <c:v>216</c:v>
                </c:pt>
                <c:pt idx="9">
                  <c:v>56</c:v>
                </c:pt>
                <c:pt idx="10">
                  <c:v>73</c:v>
                </c:pt>
                <c:pt idx="11">
                  <c:v>79</c:v>
                </c:pt>
                <c:pt idx="12">
                  <c:v>51</c:v>
                </c:pt>
                <c:pt idx="13">
                  <c:v>109</c:v>
                </c:pt>
                <c:pt idx="1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07-466D-8891-3676AA43F6C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Hubbards</c:v>
                </c:pt>
                <c:pt idx="1">
                  <c:v>Lunenburg</c:v>
                </c:pt>
                <c:pt idx="2">
                  <c:v>Chester</c:v>
                </c:pt>
                <c:pt idx="3">
                  <c:v>Waegwoltic</c:v>
                </c:pt>
                <c:pt idx="4">
                  <c:v>Dartmouth</c:v>
                </c:pt>
                <c:pt idx="5">
                  <c:v>St. Margarets</c:v>
                </c:pt>
                <c:pt idx="6">
                  <c:v>Bedford</c:v>
                </c:pt>
                <c:pt idx="7">
                  <c:v>Petpeswick</c:v>
                </c:pt>
                <c:pt idx="8">
                  <c:v>RNSYS</c:v>
                </c:pt>
                <c:pt idx="9">
                  <c:v>Northern</c:v>
                </c:pt>
                <c:pt idx="10">
                  <c:v>Bras d'Or</c:v>
                </c:pt>
                <c:pt idx="11">
                  <c:v>Ben Eoin</c:v>
                </c:pt>
                <c:pt idx="12">
                  <c:v>Shelburne</c:v>
                </c:pt>
                <c:pt idx="13">
                  <c:v>Armdale</c:v>
                </c:pt>
                <c:pt idx="14">
                  <c:v>LaHave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182</c:v>
                </c:pt>
                <c:pt idx="1">
                  <c:v>178</c:v>
                </c:pt>
                <c:pt idx="2">
                  <c:v>120</c:v>
                </c:pt>
                <c:pt idx="3">
                  <c:v>129</c:v>
                </c:pt>
                <c:pt idx="4">
                  <c:v>96</c:v>
                </c:pt>
                <c:pt idx="5">
                  <c:v>150</c:v>
                </c:pt>
                <c:pt idx="6">
                  <c:v>203</c:v>
                </c:pt>
                <c:pt idx="7">
                  <c:v>63</c:v>
                </c:pt>
                <c:pt idx="8">
                  <c:v>225</c:v>
                </c:pt>
                <c:pt idx="9">
                  <c:v>85</c:v>
                </c:pt>
                <c:pt idx="10">
                  <c:v>89</c:v>
                </c:pt>
                <c:pt idx="11">
                  <c:v>101</c:v>
                </c:pt>
                <c:pt idx="12">
                  <c:v>34</c:v>
                </c:pt>
                <c:pt idx="13">
                  <c:v>62</c:v>
                </c:pt>
                <c:pt idx="1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CF-4284-B13D-76E81A96937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775496"/>
        <c:axId val="426773928"/>
      </c:barChart>
      <c:catAx>
        <c:axId val="42677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773928"/>
        <c:crosses val="autoZero"/>
        <c:auto val="1"/>
        <c:lblAlgn val="ctr"/>
        <c:lblOffset val="100"/>
        <c:noMultiLvlLbl val="0"/>
      </c:catAx>
      <c:valAx>
        <c:axId val="426773928"/>
        <c:scaling>
          <c:orientation val="minMax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77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CANSail Instructors in Nova Scotia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Registered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70</c:v>
                </c:pt>
                <c:pt idx="1">
                  <c:v>58</c:v>
                </c:pt>
                <c:pt idx="2">
                  <c:v>63</c:v>
                </c:pt>
                <c:pt idx="3">
                  <c:v>74</c:v>
                </c:pt>
                <c:pt idx="4">
                  <c:v>74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D2-4DB2-89C6-2A5A2D5799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148</c:v>
                </c:pt>
                <c:pt idx="1">
                  <c:v>98</c:v>
                </c:pt>
                <c:pt idx="2">
                  <c:v>107</c:v>
                </c:pt>
                <c:pt idx="3">
                  <c:v>126</c:v>
                </c:pt>
                <c:pt idx="4">
                  <c:v>123</c:v>
                </c:pt>
                <c:pt idx="5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D2-4DB2-89C6-2A5A2D5799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407456"/>
        <c:axId val="426409024"/>
      </c:barChart>
      <c:catAx>
        <c:axId val="42640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409024"/>
        <c:crosses val="autoZero"/>
        <c:auto val="1"/>
        <c:lblAlgn val="ctr"/>
        <c:lblOffset val="100"/>
        <c:noMultiLvlLbl val="0"/>
      </c:catAx>
      <c:valAx>
        <c:axId val="426409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40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Race Officers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64</c:v>
                </c:pt>
                <c:pt idx="2">
                  <c:v>55</c:v>
                </c:pt>
                <c:pt idx="3">
                  <c:v>68</c:v>
                </c:pt>
                <c:pt idx="4">
                  <c:v>65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9-4CBC-8384-5DD5585282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Judges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7</c:v>
                </c:pt>
                <c:pt idx="1">
                  <c:v>9</c:v>
                </c:pt>
                <c:pt idx="2">
                  <c:v>8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D9-4CBC-8384-5DD5585282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408632"/>
        <c:axId val="342857464"/>
      </c:barChart>
      <c:catAx>
        <c:axId val="426408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857464"/>
        <c:crosses val="autoZero"/>
        <c:auto val="1"/>
        <c:lblAlgn val="ctr"/>
        <c:lblOffset val="100"/>
        <c:noMultiLvlLbl val="0"/>
      </c:catAx>
      <c:valAx>
        <c:axId val="342857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408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0.5242</cdr:x>
      <cdr:y>0.19974</cdr:y>
    </cdr:from>
    <cdr:to>
      <cdr:x>0.95584</cdr:x>
      <cdr:y>0.77364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1BB8ED9-940F-4C97-A699-B139FA43CFA2}"/>
            </a:ext>
          </a:extLst>
        </cdr:cNvPr>
        <cdr:cNvSpPr txBox="1"/>
      </cdr:nvSpPr>
      <cdr:spPr>
        <a:xfrm xmlns:a="http://schemas.openxmlformats.org/drawingml/2006/main">
          <a:off x="4714269" y="983381"/>
          <a:ext cx="3881870" cy="2825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100" dirty="0"/>
            <a:t>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CA" dirty="0"/>
              <a:t>Sail Nova Scotia  </a:t>
            </a:r>
            <a:br>
              <a:rPr lang="en-CA" dirty="0"/>
            </a:br>
            <a:r>
              <a:rPr lang="en-CA" dirty="0"/>
              <a:t>2024 Year in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CA" dirty="0"/>
              <a:t>Presentation to Membership </a:t>
            </a:r>
            <a:br>
              <a:rPr lang="en-CA" dirty="0"/>
            </a:br>
            <a:r>
              <a:rPr lang="en-CA" dirty="0"/>
              <a:t>2025 Annual General Meeting</a:t>
            </a:r>
            <a:br>
              <a:rPr lang="en-CA" dirty="0"/>
            </a:br>
            <a:r>
              <a:rPr lang="en-CA" dirty="0"/>
              <a:t>February 10, 2025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8DFF67B0-953C-4718-8ABC-ECB4738B6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04" y="1281161"/>
            <a:ext cx="3765692" cy="430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67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2024 Successes 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0353"/>
            <a:ext cx="8596668" cy="4481010"/>
          </a:xfrm>
        </p:spPr>
        <p:txBody>
          <a:bodyPr>
            <a:normAutofit/>
          </a:bodyPr>
          <a:lstStyle/>
          <a:p>
            <a:r>
              <a:rPr lang="en-CA" dirty="0" err="1"/>
              <a:t>SailGP</a:t>
            </a:r>
            <a:r>
              <a:rPr lang="en-CA" dirty="0"/>
              <a:t>!</a:t>
            </a:r>
          </a:p>
          <a:p>
            <a:r>
              <a:rPr lang="en-CA" dirty="0"/>
              <a:t>So many other great events in NS; ILCA Nationals &amp; Division 1’s, Mobility Cup, Chester Race Week, Sail East, Opti Masters, and more!</a:t>
            </a:r>
          </a:p>
          <a:p>
            <a:r>
              <a:rPr lang="en-CA" dirty="0"/>
              <a:t>Georgia &amp; Antonia Lewin-LaFrance represented Canada at the Olympic Games</a:t>
            </a:r>
          </a:p>
          <a:p>
            <a:r>
              <a:rPr lang="en-CA" dirty="0"/>
              <a:t>Foil4All introduced more than 140 to try foiling</a:t>
            </a:r>
          </a:p>
          <a:p>
            <a:r>
              <a:rPr lang="en-CA" dirty="0"/>
              <a:t>Red Sky at Night Fundraiser raised more than $80,000 and showcased our sport to the corporate community.</a:t>
            </a:r>
          </a:p>
          <a:p>
            <a:r>
              <a:rPr lang="en-CA" dirty="0"/>
              <a:t>Membership Increase </a:t>
            </a:r>
            <a:r>
              <a:rPr lang="en-CA"/>
              <a:t>of 137</a:t>
            </a:r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473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273606"/>
              </p:ext>
            </p:extLst>
          </p:nvPr>
        </p:nvGraphicFramePr>
        <p:xfrm>
          <a:off x="999067" y="711200"/>
          <a:ext cx="10256537" cy="533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966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4637A-62D1-5096-1034-DCA987069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C1AE307-BAF8-DDE9-A8C8-9F4D44E152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269724"/>
              </p:ext>
            </p:extLst>
          </p:nvPr>
        </p:nvGraphicFramePr>
        <p:xfrm>
          <a:off x="1009292" y="810882"/>
          <a:ext cx="8695426" cy="5581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767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748838"/>
              </p:ext>
            </p:extLst>
          </p:nvPr>
        </p:nvGraphicFramePr>
        <p:xfrm>
          <a:off x="292232" y="882128"/>
          <a:ext cx="11472420" cy="5159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704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CANSail</a:t>
            </a:r>
            <a:r>
              <a:rPr lang="en-CA" dirty="0"/>
              <a:t> Instructors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932647"/>
              </p:ext>
            </p:extLst>
          </p:nvPr>
        </p:nvGraphicFramePr>
        <p:xfrm>
          <a:off x="677863" y="1559858"/>
          <a:ext cx="8596139" cy="4482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473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Race Officials in Nova Scotia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093355"/>
              </p:ext>
            </p:extLst>
          </p:nvPr>
        </p:nvGraphicFramePr>
        <p:xfrm>
          <a:off x="677863" y="1409252"/>
          <a:ext cx="8669337" cy="463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21445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2971</TotalTime>
  <Words>122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Sail Nova Scotia   2024 Year in Review</vt:lpstr>
      <vt:lpstr>2024 Successes </vt:lpstr>
      <vt:lpstr>PowerPoint Presentation</vt:lpstr>
      <vt:lpstr>PowerPoint Presentation</vt:lpstr>
      <vt:lpstr>PowerPoint Presentation</vt:lpstr>
      <vt:lpstr>CANSail Instructors</vt:lpstr>
      <vt:lpstr>Race Officials in Nova Scotia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Sail Nova Scotia ~  2018 Year in Review</dc:title>
  <dc:creator>Frank Denis</dc:creator>
  <cp:lastModifiedBy>Frank Denis</cp:lastModifiedBy>
  <cp:revision>43</cp:revision>
  <dcterms:created xsi:type="dcterms:W3CDTF">2019-01-28T13:22:07Z</dcterms:created>
  <dcterms:modified xsi:type="dcterms:W3CDTF">2025-01-31T16:57:28Z</dcterms:modified>
</cp:coreProperties>
</file>